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84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115" d="100"/>
          <a:sy n="115" d="100"/>
        </p:scale>
        <p:origin x="43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5586B75A-687E-405C-8A0B-8D00578BA2C3}" type="datetimeFigureOut">
              <a:rPr lang="en-US" dirty="0"/>
              <a:pPr/>
              <a:t>9/28/2022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4FAB73BC-B049-4115-A692-8D63A059BFB8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841" r:id="rId1"/>
    <p:sldLayoutId id="2147483842" r:id="rId2"/>
    <p:sldLayoutId id="2147483843" r:id="rId3"/>
    <p:sldLayoutId id="2147483844" r:id="rId4"/>
    <p:sldLayoutId id="2147483845" r:id="rId5"/>
    <p:sldLayoutId id="2147483846" r:id="rId6"/>
    <p:sldLayoutId id="2147483847" r:id="rId7"/>
    <p:sldLayoutId id="2147483848" r:id="rId8"/>
    <p:sldLayoutId id="2147483849" r:id="rId9"/>
    <p:sldLayoutId id="2147483850" r:id="rId10"/>
    <p:sldLayoutId id="2147483851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fif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fif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o-R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ádegyház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ro-RO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Csiksomlyó, szept 24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6392" y="732142"/>
            <a:ext cx="5255608" cy="5376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22819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 kihívások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nevelés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keresztény környezet hiányzik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Gandhi: 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mint a patakban a kövek, benne vannak, de belül </a:t>
            </a:r>
            <a:r>
              <a:rPr lang="hu-HU" sz="2800" i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szárazak</a:t>
            </a:r>
            <a:endParaRPr lang="hu-HU" sz="2800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vallásos külsőségek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de 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szívünk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</a:t>
            </a:r>
            <a:endParaRPr lang="hu-H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„Mi a hitet nagyon erősen gyakoroltuk, de mindig otthagytuk a templomban. Életünket, döntéseinket nem befolyásolta.</a:t>
            </a:r>
            <a:r>
              <a:rPr lang="ro-RO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46318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 kihívások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Krisztussal való személyes kapcsolat megélése a mindennapi életben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Karl Rahner:  „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kereszténység vagy misztikus lesz, vagy nem lesz”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22745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Mai kihívások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június 22-26 – Családok  X. Világtalálkozó – egy mérföldkő az egyház lelkipásztorkodásában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négy pont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en-GB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</a:t>
            </a:r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Családegyház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tanúságtételek fontossága 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családközösségek 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házassági katekumenátus.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138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2850" y="1123837"/>
            <a:ext cx="3194369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864108"/>
            <a:ext cx="7602296" cy="5120640"/>
          </a:xfrm>
        </p:spPr>
        <p:txBody>
          <a:bodyPr>
            <a:noAutofit/>
          </a:bodyPr>
          <a:lstStyle/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Családegyház</a:t>
            </a:r>
          </a:p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Alap: keresztség és a házasság szentsége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Meghívás a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z életszentségre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valamikor komoly imádságos életet éltem… mielőtt házasságot kötöttem… amikor még nem voltak gyermekeink”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családi élet 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ǂ 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szent élet 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Szentlélek ezen téves eszme megszüntetés felé indít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759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28" y="1123837"/>
            <a:ext cx="3271797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Mit jelent a gyakorlatban, hogy megélni az egyházat a családban?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két házaspárt, akiket, mint házaspárt avatott boldoggá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kis Szent Teréz szülei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Luigi és Maria Beltrame Quattrocchi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4908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123837"/>
            <a:ext cx="3251200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meghatározása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397159"/>
            <a:ext cx="7315200" cy="5698421"/>
          </a:xfrm>
        </p:spPr>
        <p:txBody>
          <a:bodyPr>
            <a:no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keresztény család mutatja és valósítja meg elsőként az egyházi közösséget, ezért »családi egyháznak« lehet és kell neveznünk</a:t>
            </a:r>
            <a:r>
              <a:rPr lang="ro-RO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(Katekizmus  2204 – 2205, 2206)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családegyháznak fontos eleme a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szentháromságos látásmód</a:t>
            </a:r>
          </a:p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katolikus háztartások minden típusára: 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házas és elvált háztartások 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egyszülős családok 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nagyszülői családok,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nevelőszülői családok stb.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87801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0073" y="1123837"/>
            <a:ext cx="3195782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liturgiája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 liturgiája: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Családegyház – ha egyház, akkor van annak liturgiája és rítusa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Ferenc Pápa – Amoris Laetitia 314-315: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…elmondhatjuk, hogy az Szentháromság jelen van a házassági közösség templomában… A családi szeretet lelkisége ezernyi valós és konkrét gesztusból épül… A házassági lelkiség végső soron a kötelék lelkisége, amelyben az isteni szeretet lakozik.”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829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5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1600" y="1123837"/>
            <a:ext cx="3251200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liturgiája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kis, családi gyakorlatok – eszközök</a:t>
            </a:r>
          </a:p>
          <a:p>
            <a:pPr marL="0" indent="0">
              <a:buNone/>
            </a:pPr>
            <a:endParaRPr lang="hu-H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Michael Mouradian örmény katolikus érsek: „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 életének liturgiája az az eszköz, amely Krisztus élő testén keresztül az eucharisztikus kegyelmet közvetíti az egész világnak.”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702180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76" y="1123837"/>
            <a:ext cx="3336160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Miért használjuk a liturgia kifejezést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83127"/>
            <a:ext cx="7315200" cy="6280728"/>
          </a:xfrm>
        </p:spPr>
        <p:txBody>
          <a:bodyPr>
            <a:noAutofit/>
          </a:bodyPr>
          <a:lstStyle/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„liturgia” az istentisztelet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egy sajátos aktusa, hogy meggyógyítsa a bűn okozta károkat 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teremtés hajnalán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Isten 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emberiség családjának tervébe </a:t>
            </a:r>
            <a:r>
              <a:rPr lang="hu-HU" sz="28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beleszőtte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azokat a gyakorlatokat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Amelyeket mi a 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családegyházi élet liturgiájának nevezünk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amelyeket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Isten azért rendelt el, hogy meggyógyítsa azt a kárt, amelyet a bűn okoz 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emberi családnak, 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társadalomnak </a:t>
            </a:r>
            <a:endParaRPr lang="en-GB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és az Egyháznak.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7728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76" y="1123837"/>
            <a:ext cx="3336160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 élete liturgiájának ünneplése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családegyház életének liturgiája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három szertartásból áll:</a:t>
            </a:r>
          </a:p>
          <a:p>
            <a:endParaRPr lang="hu-H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 keresztény kapcsolat szertartása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-A családi szertartások 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 másokkal való törődés szertartása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" y="3173755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0769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76" y="1123837"/>
            <a:ext cx="3336160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 élete liturgiájának ünneplése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47288" y="864108"/>
            <a:ext cx="8532276" cy="5120640"/>
          </a:xfrm>
        </p:spPr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Természetes síkon – társadalomtudományi kutatások – a család egészséges működését biztositó gyakorlatok</a:t>
            </a:r>
          </a:p>
          <a:p>
            <a:pPr marL="0" indent="0">
              <a:buNone/>
            </a:pPr>
            <a:endParaRPr lang="hu-H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Lelki síkon – a keresztség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papi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prófétai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és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királyi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küldetésében leli gyökereit. </a:t>
            </a:r>
          </a:p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A keresztény kapcsolat szertartása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papi 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küldetés.</a:t>
            </a:r>
          </a:p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A Családi szertartások rítusa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prófétai 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küldetés.</a:t>
            </a:r>
          </a:p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A másokkal való törődés szertartása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királyi 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küldetés.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" y="3173755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998402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76" y="1123837"/>
            <a:ext cx="3354633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 A Keresztény kapcsolat szertartása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négy egyszerű gyakorlat – minden interakciót (közös tevékenységet) Krisztus áldozatos szeretetével töltsenek meg:</a:t>
            </a:r>
          </a:p>
          <a:p>
            <a:pPr marL="0" indent="0">
              <a:buNone/>
            </a:pPr>
            <a:endParaRPr lang="hu-HU" sz="2800" b="1" u="sng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b="1" u="sng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Keresztény kapcsolat szertartása. </a:t>
            </a: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1.a.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családi idő beütemezése</a:t>
            </a: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1.b.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Túláradó szeretet és megerősítés</a:t>
            </a: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1.c.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Gyors, nagylelkű, vidám és következetes figyelem egymás szükségletei iránt</a:t>
            </a: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1.d. Tanítványi fegyelem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56516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40824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76" y="1123837"/>
            <a:ext cx="3354633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 A Családi szertartások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keresztény magatartást alakítsanak ki a munkával, szórakozással, kapcsolatokkal és a hittel kapcsolatban </a:t>
            </a:r>
          </a:p>
          <a:p>
            <a:pPr marL="0" indent="0">
              <a:buNone/>
            </a:pPr>
            <a:endParaRPr lang="hu-H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családi rituálék az otthoni keresztény tanítványság szívét jelentik.</a:t>
            </a:r>
          </a:p>
          <a:p>
            <a:pPr marL="0" indent="0">
              <a:buNone/>
            </a:pPr>
            <a:endParaRPr lang="hu-H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2.a. Családi munkarituálék</a:t>
            </a: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2.b. Családi játékrituálék</a:t>
            </a: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2.c. Családi beszélgetési rituálék</a:t>
            </a: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2.d. Családi imaszertartások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56516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125416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76" y="1123837"/>
            <a:ext cx="3354633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 A másokkal való törődés szertartása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 A másokkal való törődés szertartása 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hogyan használhatják ajándékaikat, képességeiket arra, hogy Isten áldásaivá váljanak egymás és közösségeik számára:</a:t>
            </a:r>
          </a:p>
          <a:p>
            <a:pPr marL="0" indent="0">
              <a:buNone/>
            </a:pPr>
            <a:endParaRPr lang="hu-H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3.a. Egymás nagylelkű szolgálata otthon</a:t>
            </a: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3.b. Gondoljunk másokra, miközben családként otthon vagyunk</a:t>
            </a: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3.c. Isteni családokként lenni a világban</a:t>
            </a: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3.d. Közösen szolgáló családegyházak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56516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92906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76" y="754381"/>
            <a:ext cx="3354633" cy="4601183"/>
          </a:xfrm>
        </p:spPr>
        <p:txBody>
          <a:bodyPr anchor="t"/>
          <a:lstStyle/>
          <a:p>
            <a:r>
              <a:rPr lang="hu-HU" b="1" dirty="0"/>
              <a:t>Szikra. </a:t>
            </a:r>
            <a:br>
              <a:rPr lang="hu-HU" b="1" dirty="0"/>
            </a:br>
            <a:r>
              <a:rPr lang="hu-HU" b="1" dirty="0"/>
              <a:t>Tűz (gyújtása). </a:t>
            </a:r>
            <a:br>
              <a:rPr lang="hu-HU" b="1" dirty="0"/>
            </a:br>
            <a:r>
              <a:rPr lang="hu-HU" b="1" dirty="0"/>
              <a:t>Láng (fény)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keresztény kapcsolat rítusa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meggyújtja Isten szeretetének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szikrá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ját az otthonban</a:t>
            </a:r>
          </a:p>
          <a:p>
            <a:endParaRPr lang="hu-H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családi szertartások rítusa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biztosítja, hogy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lángra gyúljon</a:t>
            </a:r>
          </a:p>
          <a:p>
            <a:endParaRPr lang="hu-HU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másokkal való törődés szertartása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biztosítja a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fény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 és a meleget, amely a világot Krisztushoz vonzza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56516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7805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76" y="1123837"/>
            <a:ext cx="3354633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</a:t>
            </a:r>
            <a:b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liturgiája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9268" y="864108"/>
            <a:ext cx="7916332" cy="5120640"/>
          </a:xfrm>
        </p:spPr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Egy lelki keret. 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Egy liturgia.  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Nem egy program.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Isten által beiktatott gyakorlatok – a családok – dinamikus családegyházként működjenek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0430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19" y="763619"/>
            <a:ext cx="2947482" cy="4601183"/>
          </a:xfrm>
        </p:spPr>
        <p:txBody>
          <a:bodyPr anchor="t"/>
          <a:lstStyle/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Egy közös keretrendszer. Különböző kifejezési módok</a:t>
            </a:r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 élete liturgiájának három rítusa 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közös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de 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univerzálisan adaptálható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keretet biztosít, 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amely segítségével az Egyház 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evangelizálhatja a családokat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és előmozdíthatja a 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családi élet katolikus látásmódját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" y="2841236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8032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-11068" y="763619"/>
            <a:ext cx="3548596" cy="4601183"/>
          </a:xfrm>
        </p:spPr>
        <p:txBody>
          <a:bodyPr anchor="t"/>
          <a:lstStyle/>
          <a:p>
            <a:r>
              <a:rPr lang="hu-HU" b="1" dirty="0"/>
              <a:t>Következmények a szélesebb körű megújulásra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 életének liturgiája: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nemcsak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új irányokat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kínál a családi lelkiségben,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hanem </a:t>
            </a:r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családi szolgálat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radikálisan új megközelítését is megteremti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" y="2841236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6317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319" y="763619"/>
            <a:ext cx="2947482" cy="4601183"/>
          </a:xfrm>
        </p:spPr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Családegyház-ültetés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Hogyan lehetne ezt kiterjeszteni sok családra?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nagyobb, virágzó gyülekezet (közösség, egyházközség), új, élettel teli 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helyi gyülekezeteket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hoz létre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„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Egyház a családok családja, melyet állandóan gazdagit az összes család-egyház élete.” (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Amoris Laetitia 87</a:t>
            </a:r>
            <a:r>
              <a:rPr lang="hu-HU" sz="280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" y="2841236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05320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plébániai élet megújítása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közösségek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– 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</a:t>
            </a:r>
            <a:r>
              <a:rPr lang="en-GB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befelé összpontosítsanak. 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Elsősorban azért léteznek, hogy családegyházakat alakítsanak, tápláljanak és támogassanak - vagyis "ültessenek". 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Idén június 15-én – Ferenc pápa – 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házasélet katekumenális útvonalai</a:t>
            </a:r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- dokumentum: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jegyespárok számára egy teljes éves házassági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előkészület 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házasságkötés után két-három éves </a:t>
            </a:r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kísérés</a:t>
            </a:r>
            <a:endParaRPr lang="en-GB" sz="2800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0872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Szolgálati paradigmák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35084" y="101600"/>
            <a:ext cx="8672192" cy="6594764"/>
          </a:xfrm>
        </p:spPr>
        <p:txBody>
          <a:bodyPr>
            <a:no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Minden a laikusokért végzett szolgálatnak összpontosítania kellene: </a:t>
            </a:r>
            <a:endParaRPr lang="ro-RO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-hogy segítse az erős családegyházak kialakítását:  </a:t>
            </a:r>
            <a:endParaRPr lang="ro-RO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-hatékonyabban részt venni a már meglévő családegyházakban, </a:t>
            </a:r>
            <a:endParaRPr lang="ro-RO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-segíteni a családegyházak nehéz helyzetben lévő tagjait, </a:t>
            </a:r>
            <a:endParaRPr lang="ro-RO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-segíteni a családegyházakat ott, ahol szükséges, abban, hogy újra egésszé váljanak, </a:t>
            </a:r>
            <a:endParaRPr lang="ro-RO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-lehetővé tenni a periférián élő emberek számára, hogy kapcsolatba kerüljenek befogadó családegyházakkal</a:t>
            </a:r>
            <a:r>
              <a:rPr lang="en-GB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hu-HU" sz="2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Egy új ekkleziológia:</a:t>
            </a:r>
          </a:p>
          <a:p>
            <a:pPr lvl="1"/>
            <a:r>
              <a:rPr lang="hu-HU" sz="2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a hierarchikus egyház és a családegyházak –hallgassák meg egymást és tanuljanak egymástól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569626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Amoris Laetitia Család éve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Az Amoris Laetitia Család éve történelmi lehetőséget teremtett az egész egyház megújítására</a:t>
            </a: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hierarchikus és a családegyházak - igazi munkatársak az "egyház életében és küldetésében" (FC #17).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0925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r>
              <a:rPr lang="hu-H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Néhány megjegyzés ezzel kapcsolatban</a:t>
            </a:r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plébániaközösség és a családegyház nem riválisok, hanem a plébánia-közösség családegyházakból kell, hogy összetevődjön</a:t>
            </a:r>
          </a:p>
          <a:p>
            <a:pPr marL="0" indent="0">
              <a:buNone/>
            </a:pPr>
            <a:endParaRPr lang="hu-HU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családegyház valóságos egyház</a:t>
            </a:r>
            <a:endParaRPr lang="en-GB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04" y="3303058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02957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3479"/>
          <a:stretch/>
        </p:blipFill>
        <p:spPr>
          <a:xfrm>
            <a:off x="3508286" y="757379"/>
            <a:ext cx="8683714" cy="276167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lstStyle/>
          <a:p>
            <a:endParaRPr lang="en-GB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indent="0">
              <a:buNone/>
            </a:pPr>
            <a:endParaRPr lang="hu-HU" b="1" i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hu-HU" sz="2800" b="1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Názáreti Szent Család, könyörögj érettünk!</a:t>
            </a:r>
            <a:endParaRPr lang="en-GB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876" y="2638044"/>
            <a:ext cx="3421412" cy="34214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49241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Frame">
  <a:themeElements>
    <a:clrScheme name="Fram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Fram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Fram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Frame</Template>
  <TotalTime>1415</TotalTime>
  <Words>1030</Words>
  <Application>Microsoft Office PowerPoint</Application>
  <PresentationFormat>Szélesvásznú</PresentationFormat>
  <Paragraphs>147</Paragraphs>
  <Slides>25</Slides>
  <Notes>0</Notes>
  <HiddenSlides>0</HiddenSlides>
  <MMClips>0</MMClips>
  <ScaleCrop>false</ScaleCrop>
  <HeadingPairs>
    <vt:vector size="6" baseType="variant">
      <vt:variant>
        <vt:lpstr>Használt betűtípusok</vt:lpstr>
      </vt:variant>
      <vt:variant>
        <vt:i4>2</vt:i4>
      </vt:variant>
      <vt:variant>
        <vt:lpstr>Téma</vt:lpstr>
      </vt:variant>
      <vt:variant>
        <vt:i4>1</vt:i4>
      </vt:variant>
      <vt:variant>
        <vt:lpstr>Diacímek</vt:lpstr>
      </vt:variant>
      <vt:variant>
        <vt:i4>25</vt:i4>
      </vt:variant>
    </vt:vector>
  </HeadingPairs>
  <TitlesOfParts>
    <vt:vector size="28" baseType="lpstr">
      <vt:lpstr>Corbel</vt:lpstr>
      <vt:lpstr>Wingdings 2</vt:lpstr>
      <vt:lpstr>Frame</vt:lpstr>
      <vt:lpstr>A Családegyház</vt:lpstr>
      <vt:lpstr> Mai kihívások</vt:lpstr>
      <vt:lpstr> Mai kihívások</vt:lpstr>
      <vt:lpstr> Mai kihívások</vt:lpstr>
      <vt:lpstr> A Családegyház</vt:lpstr>
      <vt:lpstr> A Családegyház</vt:lpstr>
      <vt:lpstr>A Családegyház meghatározása</vt:lpstr>
      <vt:lpstr>A Családegyház liturgiája</vt:lpstr>
      <vt:lpstr>A Családegyház liturgiája</vt:lpstr>
      <vt:lpstr>Miért használjuk a liturgia kifejezést</vt:lpstr>
      <vt:lpstr>A családegyház élete liturgiájának ünneplése</vt:lpstr>
      <vt:lpstr>A családegyház élete liturgiájának ünneplése</vt:lpstr>
      <vt:lpstr>1. A Keresztény kapcsolat szertartása</vt:lpstr>
      <vt:lpstr>2. A Családi szertartások</vt:lpstr>
      <vt:lpstr>3. A másokkal való törődés szertartása</vt:lpstr>
      <vt:lpstr>Szikra.  Tűz (gyújtása).  Láng (fény)</vt:lpstr>
      <vt:lpstr>A Családegyház liturgiája</vt:lpstr>
      <vt:lpstr>Egy közös keretrendszer. Különböző kifejezési módok:</vt:lpstr>
      <vt:lpstr>Következmények a szélesebb körű megújulásra</vt:lpstr>
      <vt:lpstr>Családegyház-ültetés</vt:lpstr>
      <vt:lpstr>A plébániai élet megújítása</vt:lpstr>
      <vt:lpstr>Szolgálati paradigmák</vt:lpstr>
      <vt:lpstr>Amoris Laetitia Család éve</vt:lpstr>
      <vt:lpstr>Néhány megjegyzés ezzel kapcsolatban</vt:lpstr>
      <vt:lpstr>PowerPoint-bemutató</vt:lpstr>
    </vt:vector>
  </TitlesOfParts>
  <Company>HP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Christine Surdu</dc:creator>
  <cp:lastModifiedBy>Tibor Kertesz</cp:lastModifiedBy>
  <cp:revision>77</cp:revision>
  <dcterms:created xsi:type="dcterms:W3CDTF">2022-09-18T15:34:44Z</dcterms:created>
  <dcterms:modified xsi:type="dcterms:W3CDTF">2022-09-28T15:07:11Z</dcterms:modified>
</cp:coreProperties>
</file>